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2" r:id="rId4"/>
    <p:sldId id="259" r:id="rId5"/>
    <p:sldId id="260" r:id="rId6"/>
    <p:sldId id="264" r:id="rId7"/>
    <p:sldId id="263" r:id="rId8"/>
    <p:sldId id="266" r:id="rId9"/>
    <p:sldId id="267" r:id="rId10"/>
    <p:sldId id="261" r:id="rId11"/>
    <p:sldId id="265" r:id="rId12"/>
    <p:sldId id="272" r:id="rId13"/>
    <p:sldId id="27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73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596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628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370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5922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319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4329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2507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677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7970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2516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4156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11.02.22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99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87CF-5A33-1B4E-9432-EA7AD25F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0401"/>
            <a:ext cx="10993549" cy="1475013"/>
          </a:xfrm>
        </p:spPr>
        <p:txBody>
          <a:bodyPr>
            <a:normAutofit/>
          </a:bodyPr>
          <a:lstStyle/>
          <a:p>
            <a:r>
              <a:rPr lang="en-GB" dirty="0"/>
              <a:t>Real Estate Prices in King County 2014 – 2015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9B451-E656-6D42-BD48-3B02B6459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300289"/>
            <a:ext cx="10993546" cy="799766"/>
          </a:xfrm>
        </p:spPr>
        <p:txBody>
          <a:bodyPr>
            <a:normAutofit/>
          </a:bodyPr>
          <a:lstStyle/>
          <a:p>
            <a:r>
              <a:rPr lang="en-GB" dirty="0" err="1"/>
              <a:t>Ironhack</a:t>
            </a:r>
            <a:r>
              <a:rPr lang="en-GB" dirty="0"/>
              <a:t> </a:t>
            </a:r>
            <a:r>
              <a:rPr lang="en-GB" dirty="0" err="1"/>
              <a:t>d.a.</a:t>
            </a:r>
            <a:r>
              <a:rPr lang="en-GB" dirty="0"/>
              <a:t> bootcamp jan.2022, midterm project</a:t>
            </a:r>
          </a:p>
          <a:p>
            <a:r>
              <a:rPr lang="en-GB" dirty="0"/>
              <a:t>Alejandra Parra, Adriana </a:t>
            </a:r>
            <a:r>
              <a:rPr lang="en-GB" dirty="0" err="1"/>
              <a:t>cuppuleri</a:t>
            </a:r>
            <a:r>
              <a:rPr lang="en-GB" dirty="0"/>
              <a:t> &amp; </a:t>
            </a:r>
            <a:r>
              <a:rPr lang="en-GB" dirty="0" err="1"/>
              <a:t>Odelia</a:t>
            </a:r>
            <a:r>
              <a:rPr lang="en-GB" dirty="0"/>
              <a:t> </a:t>
            </a:r>
            <a:r>
              <a:rPr lang="en-GB" dirty="0" err="1"/>
              <a:t>ahdout</a:t>
            </a:r>
            <a:endParaRPr lang="en-GB" dirty="0"/>
          </a:p>
          <a:p>
            <a:endParaRPr lang="en-DE" dirty="0"/>
          </a:p>
        </p:txBody>
      </p:sp>
      <p:pic>
        <p:nvPicPr>
          <p:cNvPr id="2050" name="Picture 2" descr="17 Medina, Washington ideas | medina, house styles, washington">
            <a:extLst>
              <a:ext uri="{FF2B5EF4-FFF2-40B4-BE49-F238E27FC236}">
                <a16:creationId xmlns:a16="http://schemas.microsoft.com/office/drawing/2014/main" id="{229AAA25-5715-8846-A03E-F17288924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995" y="3253729"/>
            <a:ext cx="4195745" cy="2950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4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0B700-01DE-8C43-AE58-5060C9FE2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 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E86E0-9572-7B45-8035-369961D39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2000" dirty="0"/>
              <a:t>Interpreting error metrics is tricky when the dependent variable is transformed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2000" dirty="0"/>
              <a:t>Feature importance – what should one do when the coefficient scales are different?  </a:t>
            </a:r>
            <a:endParaRPr lang="es-ES" sz="2000" dirty="0"/>
          </a:p>
          <a:p>
            <a:pPr lvl="1">
              <a:buFont typeface="Courier New" panose="02070309020205020404" pitchFamily="49" charset="0"/>
              <a:buChar char="o"/>
            </a:pPr>
            <a:endParaRPr lang="en-DE" sz="2000" dirty="0"/>
          </a:p>
          <a:p>
            <a:endParaRPr lang="en-DE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13196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66F0-52AD-4842-900E-846FC285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Thanks!</a:t>
            </a:r>
            <a:endParaRPr lang="en-DE" dirty="0"/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182FD64-0EEB-D34E-B2C3-B7FD3F10A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2571" y="1985211"/>
            <a:ext cx="7228237" cy="45176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67822-7956-6149-821B-27D4CE9F64AB}"/>
              </a:ext>
            </a:extLst>
          </p:cNvPr>
          <p:cNvSpPr txBox="1"/>
          <p:nvPr/>
        </p:nvSpPr>
        <p:spPr>
          <a:xfrm>
            <a:off x="581192" y="2105526"/>
            <a:ext cx="3244850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Rafa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Nelson and Kike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Everyone who gave advice, shared insights, and helped deal with Tableau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endParaRPr lang="en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430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99DF-0002-7045-A460-1FB66287C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he grade feature</a:t>
            </a:r>
          </a:p>
        </p:txBody>
      </p:sp>
      <p:pic>
        <p:nvPicPr>
          <p:cNvPr id="6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A294149-E3C2-2144-B638-ABA217700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296" y="1970819"/>
            <a:ext cx="5710561" cy="423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476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8FF12-E7C7-C14F-95D8-D5B0E1CF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he bathroom feature</a:t>
            </a:r>
          </a:p>
        </p:txBody>
      </p:sp>
      <p:pic>
        <p:nvPicPr>
          <p:cNvPr id="4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B7352F60-0791-B743-9AD5-2B6FDC41F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214" y="1934557"/>
            <a:ext cx="5936621" cy="463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0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CF950-0C45-A346-ACC2-E9F7FEE4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he waterfront feature</a:t>
            </a:r>
          </a:p>
        </p:txBody>
      </p:sp>
      <p:pic>
        <p:nvPicPr>
          <p:cNvPr id="9" name="Content Placeholder 8" descr="Map&#10;&#10;Description automatically generated">
            <a:extLst>
              <a:ext uri="{FF2B5EF4-FFF2-40B4-BE49-F238E27FC236}">
                <a16:creationId xmlns:a16="http://schemas.microsoft.com/office/drawing/2014/main" id="{F6EFB3E2-A9A1-1D4B-9D34-A9E1FA8E9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471" y="1839433"/>
            <a:ext cx="5949057" cy="4404956"/>
          </a:xfrm>
        </p:spPr>
      </p:pic>
    </p:spTree>
    <p:extLst>
      <p:ext uri="{BB962C8B-B14F-4D97-AF65-F5344CB8AC3E}">
        <p14:creationId xmlns:p14="http://schemas.microsoft.com/office/powerpoint/2010/main" val="163313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F526F-6366-B243-8150-D7985AEE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 question</a:t>
            </a:r>
            <a:r>
              <a:rPr lang="en-DE" dirty="0"/>
              <a:t>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66B88-2F89-F345-9036-E96D1C96E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DE" dirty="0"/>
              <a:t>Which factors are the ones responsible for house prices in King Counry, WA?</a:t>
            </a:r>
          </a:p>
          <a:p>
            <a:pPr>
              <a:lnSpc>
                <a:spcPct val="150000"/>
              </a:lnSpc>
            </a:pPr>
            <a:r>
              <a:rPr lang="en-DE" dirty="0"/>
              <a:t>The goal of the project is to design a model which would predict </a:t>
            </a:r>
            <a:r>
              <a:rPr lang="en-DE" b="1" dirty="0"/>
              <a:t>selling</a:t>
            </a:r>
            <a:r>
              <a:rPr lang="en-DE" dirty="0"/>
              <a:t> </a:t>
            </a:r>
            <a:r>
              <a:rPr lang="en-DE" b="1" dirty="0"/>
              <a:t>house-price</a:t>
            </a:r>
            <a:r>
              <a:rPr lang="en-DE" dirty="0"/>
              <a:t> from </a:t>
            </a:r>
            <a:r>
              <a:rPr lang="en-DE" b="1" dirty="0"/>
              <a:t>a set of features used to evaluate the property</a:t>
            </a:r>
            <a:r>
              <a:rPr lang="en-DE" dirty="0"/>
              <a:t>.</a:t>
            </a:r>
          </a:p>
          <a:p>
            <a:pPr>
              <a:lnSpc>
                <a:spcPct val="150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8137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11C4-05E9-1843-88F3-4C08B226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data base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5D7DD-6429-8040-A7FF-456FE1059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593765" cy="41990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DE" dirty="0"/>
              <a:t>Consists of information on roughly </a:t>
            </a:r>
            <a:r>
              <a:rPr lang="en-DE" b="1" dirty="0"/>
              <a:t>22,000 properties </a:t>
            </a:r>
            <a:r>
              <a:rPr lang="en-DE" dirty="0"/>
              <a:t>in King County, WA, sold between May 2014 and May 2015.</a:t>
            </a:r>
          </a:p>
          <a:p>
            <a:pPr lvl="1">
              <a:lnSpc>
                <a:spcPct val="150000"/>
              </a:lnSpc>
              <a:spcAft>
                <a:spcPts val="0"/>
              </a:spcAft>
              <a:buFont typeface="Wingdings" pitchFamily="2" charset="2"/>
              <a:buChar char="Ø"/>
            </a:pPr>
            <a:r>
              <a:rPr lang="en-DE" dirty="0"/>
              <a:t>No missing values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DE" dirty="0"/>
              <a:t>No duplicates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DE" dirty="0"/>
              <a:t>20 features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DE" dirty="0"/>
              <a:t>Dropped ID, date, longitude &amp; latitude columns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9A7515-CB1C-5147-9B86-33A489630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075053"/>
              </p:ext>
            </p:extLst>
          </p:nvPr>
        </p:nvGraphicFramePr>
        <p:xfrm>
          <a:off x="4790801" y="1987826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Classification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sng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strike="sngStrike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strike="noStrike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strike="noStrike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strike="noStrike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sng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 strike="sngStrike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strike="noStrike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strike="noStrike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strike="noStrike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yr_built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zipcode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sng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 strike="sngStrike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sng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strike="sngStrike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751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97F7-BCA9-3147-841D-A240937D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67" y="702156"/>
            <a:ext cx="11029616" cy="1013800"/>
          </a:xfrm>
        </p:spPr>
        <p:txBody>
          <a:bodyPr/>
          <a:lstStyle/>
          <a:p>
            <a:r>
              <a:rPr lang="en-GB" dirty="0"/>
              <a:t>Initial assumptions</a:t>
            </a:r>
            <a:endParaRPr lang="en-DE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48E8E8B4-616E-364C-B0EA-0F413D17A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65" y="2576780"/>
            <a:ext cx="9958477" cy="1899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D91C1A-66D5-C745-8709-289A979C2CC1}"/>
              </a:ext>
            </a:extLst>
          </p:cNvPr>
          <p:cNvSpPr/>
          <p:nvPr/>
        </p:nvSpPr>
        <p:spPr>
          <a:xfrm>
            <a:off x="3090906" y="3121424"/>
            <a:ext cx="49792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DE" dirty="0"/>
            </a:b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1457C0-C021-9A4B-8380-962C997BC3A6}"/>
              </a:ext>
            </a:extLst>
          </p:cNvPr>
          <p:cNvSpPr/>
          <p:nvPr/>
        </p:nvSpPr>
        <p:spPr>
          <a:xfrm>
            <a:off x="2278979" y="2588811"/>
            <a:ext cx="591346" cy="63876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0485FB-4CB1-4B47-9999-61E42E5E9744}"/>
              </a:ext>
            </a:extLst>
          </p:cNvPr>
          <p:cNvSpPr/>
          <p:nvPr/>
        </p:nvSpPr>
        <p:spPr>
          <a:xfrm>
            <a:off x="6138282" y="2605653"/>
            <a:ext cx="499623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841426-6C51-594E-BD69-0DCFC1934A24}"/>
              </a:ext>
            </a:extLst>
          </p:cNvPr>
          <p:cNvSpPr/>
          <p:nvPr/>
        </p:nvSpPr>
        <p:spPr>
          <a:xfrm>
            <a:off x="5543150" y="2591274"/>
            <a:ext cx="561509" cy="62651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1EE5A6-C01F-8B42-899F-891377DB69FC}"/>
              </a:ext>
            </a:extLst>
          </p:cNvPr>
          <p:cNvSpPr/>
          <p:nvPr/>
        </p:nvSpPr>
        <p:spPr>
          <a:xfrm>
            <a:off x="8816431" y="2600843"/>
            <a:ext cx="561509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42CB0C-1A60-2449-88A7-1E3C0CA33A1D}"/>
              </a:ext>
            </a:extLst>
          </p:cNvPr>
          <p:cNvSpPr txBox="1"/>
          <p:nvPr/>
        </p:nvSpPr>
        <p:spPr>
          <a:xfrm>
            <a:off x="601579" y="2045368"/>
            <a:ext cx="677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DE" dirty="0">
                <a:solidFill>
                  <a:schemeClr val="tx2"/>
                </a:solidFill>
              </a:rPr>
              <a:t>Preliminary correlation matrix: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27F2F1-A9A2-8742-92CF-79CC2E059BF9}"/>
              </a:ext>
            </a:extLst>
          </p:cNvPr>
          <p:cNvSpPr txBox="1"/>
          <p:nvPr/>
        </p:nvSpPr>
        <p:spPr>
          <a:xfrm>
            <a:off x="496966" y="4821895"/>
            <a:ext cx="1059615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b="1" dirty="0">
                <a:solidFill>
                  <a:schemeClr val="tx2"/>
                </a:solidFill>
              </a:rPr>
              <a:t>Basic </a:t>
            </a:r>
            <a:r>
              <a:rPr lang="en-DE" b="1" dirty="0">
                <a:solidFill>
                  <a:schemeClr val="tx2"/>
                </a:solidFill>
              </a:rPr>
              <a:t>assumptions: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correlations: most influential features are </a:t>
            </a:r>
            <a:r>
              <a:rPr lang="en-DE" u="sng" dirty="0">
                <a:solidFill>
                  <a:schemeClr val="tx2"/>
                </a:solidFill>
              </a:rPr>
              <a:t>size</a:t>
            </a:r>
            <a:r>
              <a:rPr lang="en-DE" dirty="0">
                <a:solidFill>
                  <a:schemeClr val="tx2"/>
                </a:solidFill>
              </a:rPr>
              <a:t> and </a:t>
            </a:r>
            <a:r>
              <a:rPr lang="en-DE" u="sng" dirty="0">
                <a:solidFill>
                  <a:schemeClr val="tx2"/>
                </a:solidFill>
              </a:rPr>
              <a:t>grade</a:t>
            </a:r>
            <a:r>
              <a:rPr lang="en-DE" dirty="0">
                <a:solidFill>
                  <a:schemeClr val="tx2"/>
                </a:solidFill>
              </a:rPr>
              <a:t>  &lt;=&gt; positively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r>
              <a:rPr lang="en-DE" dirty="0">
                <a:solidFill>
                  <a:schemeClr val="tx2"/>
                </a:solidFill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general knowledge: location is important! &lt;=&gt; </a:t>
            </a:r>
            <a:r>
              <a:rPr lang="en-DE" u="sng" dirty="0">
                <a:solidFill>
                  <a:schemeClr val="tx2"/>
                </a:solidFill>
              </a:rPr>
              <a:t>zipcode</a:t>
            </a:r>
            <a:r>
              <a:rPr lang="en-DE" dirty="0">
                <a:solidFill>
                  <a:schemeClr val="tx2"/>
                </a:solidFill>
              </a:rPr>
              <a:t> should be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endParaRPr lang="en-DE" dirty="0">
              <a:solidFill>
                <a:schemeClr val="tx2"/>
              </a:solidFill>
            </a:endParaRPr>
          </a:p>
          <a:p>
            <a:r>
              <a:rPr lang="en-DE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2612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05F3-5DDE-614E-B638-E9D0DC03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processing pipeline</a:t>
            </a:r>
            <a:endParaRPr lang="en-DE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407A4D9-BF2E-BB4C-9689-1F45B8F27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15" y="1941301"/>
            <a:ext cx="10302050" cy="46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54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44EA-C135-C844-81D9-1360C9ABE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Selected features (Final model)</a:t>
            </a:r>
            <a:endParaRPr lang="en-DE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69AA14-5FF5-894D-91FE-25DE4A218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95999"/>
              </p:ext>
            </p:extLst>
          </p:nvPr>
        </p:nvGraphicFramePr>
        <p:xfrm>
          <a:off x="3041095" y="2007756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Classification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9427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Age_build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Percentile_zip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 1-10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1" dirty="0">
                          <a:effectLst/>
                        </a:rPr>
                        <a:t> </a:t>
                      </a:r>
                      <a:r>
                        <a:rPr lang="en-DE" sz="1100" b="0" dirty="0">
                          <a:effectLst/>
                        </a:rPr>
                        <a:t>CAT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425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2F58F-8D1F-AE45-803D-03AC51D2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79F88-C52C-A34E-B658-7BA768456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256" y="1921952"/>
            <a:ext cx="4542097" cy="1521223"/>
          </a:xfrm>
        </p:spPr>
        <p:txBody>
          <a:bodyPr>
            <a:normAutofit/>
          </a:bodyPr>
          <a:lstStyle/>
          <a:p>
            <a:r>
              <a:rPr lang="en-DE" dirty="0"/>
              <a:t>Trial 4</a:t>
            </a:r>
            <a:r>
              <a:rPr lang="es-ES" dirty="0"/>
              <a:t> (final </a:t>
            </a:r>
            <a:r>
              <a:rPr lang="es-ES" dirty="0" err="1"/>
              <a:t>model</a:t>
            </a:r>
            <a:r>
              <a:rPr lang="es-ES" dirty="0"/>
              <a:t>)</a:t>
            </a:r>
            <a:r>
              <a:rPr lang="en-DE" dirty="0"/>
              <a:t> – linear regression  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2A0D1DB-2DEB-9149-8AFC-8958323D36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ECF97DB6-2C0E-D440-B14E-E16E34E67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2" t="29371" r="27742" b="7833"/>
          <a:stretch/>
        </p:blipFill>
        <p:spPr>
          <a:xfrm>
            <a:off x="5013788" y="2005705"/>
            <a:ext cx="6710723" cy="45284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6292BB-EC42-C749-BBEF-3D33666F38E4}"/>
              </a:ext>
            </a:extLst>
          </p:cNvPr>
          <p:cNvSpPr/>
          <p:nvPr/>
        </p:nvSpPr>
        <p:spPr>
          <a:xfrm>
            <a:off x="8260727" y="2384853"/>
            <a:ext cx="3062947" cy="33363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4B26D0B-86F1-7149-9FA8-B00089494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558564"/>
              </p:ext>
            </p:extLst>
          </p:nvPr>
        </p:nvGraphicFramePr>
        <p:xfrm>
          <a:off x="530890" y="2934340"/>
          <a:ext cx="4192322" cy="2844102"/>
        </p:xfrm>
        <a:graphic>
          <a:graphicData uri="http://schemas.openxmlformats.org/drawingml/2006/table">
            <a:tbl>
              <a:tblPr/>
              <a:tblGrid>
                <a:gridCol w="582438">
                  <a:extLst>
                    <a:ext uri="{9D8B030D-6E8A-4147-A177-3AD203B41FA5}">
                      <a16:colId xmlns:a16="http://schemas.microsoft.com/office/drawing/2014/main" val="3550347611"/>
                    </a:ext>
                  </a:extLst>
                </a:gridCol>
                <a:gridCol w="1433226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591988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584670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Rank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Classification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3410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#1</a:t>
                      </a: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Percentile_zip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CAT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#2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#3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3410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#4</a:t>
                      </a: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Age_build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CAT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858691"/>
                  </a:ext>
                </a:extLst>
              </a:tr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7418179"/>
                  </a:ext>
                </a:extLst>
              </a:tr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#6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3034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#7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326586"/>
                  </a:ext>
                </a:extLst>
              </a:tr>
              <a:tr h="341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818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3F0E-B161-CE43-8ECD-223FC1F8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Revisiting initial assumptions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1E52EBB-0E2A-054A-BE71-9BD1AEE54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34"/>
          <a:stretch/>
        </p:blipFill>
        <p:spPr>
          <a:xfrm>
            <a:off x="7383882" y="1973345"/>
            <a:ext cx="4369933" cy="4490126"/>
          </a:xfrm>
          <a:prstGeom prst="rect">
            <a:avLst/>
          </a:prstGeom>
        </p:spPr>
      </p:pic>
      <p:pic>
        <p:nvPicPr>
          <p:cNvPr id="6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C519BCF9-73B9-0749-B6EB-9D7C4D2350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24"/>
          <a:stretch/>
        </p:blipFill>
        <p:spPr>
          <a:xfrm>
            <a:off x="717270" y="1953013"/>
            <a:ext cx="3849926" cy="32693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A0CA89-A978-5146-90E8-3A1B17775AED}"/>
              </a:ext>
            </a:extLst>
          </p:cNvPr>
          <p:cNvSpPr txBox="1"/>
          <p:nvPr/>
        </p:nvSpPr>
        <p:spPr>
          <a:xfrm>
            <a:off x="4661954" y="1971137"/>
            <a:ext cx="2610720" cy="2264915"/>
          </a:xfrm>
          <a:prstGeom prst="rect">
            <a:avLst/>
          </a:prstGeom>
          <a:noFill/>
          <a:ln>
            <a:noFill/>
            <a:prstDash val="sysDot"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DE" sz="1600" u="sng" dirty="0"/>
              <a:t>Location</a:t>
            </a:r>
            <a:r>
              <a:rPr lang="en-DE" sz="1600" dirty="0"/>
              <a:t> proved to be the most important feature for predicting the selling house price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sz="1600" dirty="0"/>
              <a:t>Interaction between price and location?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DC2224-D3C4-6C44-98DD-49AC4F133108}"/>
              </a:ext>
            </a:extLst>
          </p:cNvPr>
          <p:cNvSpPr/>
          <p:nvPr/>
        </p:nvSpPr>
        <p:spPr>
          <a:xfrm>
            <a:off x="8600114" y="4889197"/>
            <a:ext cx="395028" cy="2356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B95AC1-0A15-764A-8B19-1D3EEE6E91A1}"/>
              </a:ext>
            </a:extLst>
          </p:cNvPr>
          <p:cNvSpPr/>
          <p:nvPr/>
        </p:nvSpPr>
        <p:spPr>
          <a:xfrm>
            <a:off x="7760913" y="5328677"/>
            <a:ext cx="395028" cy="2356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0AABAB-64BA-5B45-8650-291EDDA1A6F1}"/>
              </a:ext>
            </a:extLst>
          </p:cNvPr>
          <p:cNvSpPr txBox="1"/>
          <p:nvPr/>
        </p:nvSpPr>
        <p:spPr>
          <a:xfrm>
            <a:off x="746527" y="5420535"/>
            <a:ext cx="3702769" cy="78758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GB" sz="1600" u="sng" dirty="0"/>
              <a:t>S</a:t>
            </a:r>
            <a:r>
              <a:rPr lang="en-DE" sz="1600" u="sng" dirty="0"/>
              <a:t>ize</a:t>
            </a:r>
            <a:r>
              <a:rPr lang="en-DE" sz="1600" dirty="0"/>
              <a:t> in and of itself  is not the best predictor of the selling price</a:t>
            </a:r>
          </a:p>
        </p:txBody>
      </p:sp>
    </p:spTree>
    <p:extLst>
      <p:ext uri="{BB962C8B-B14F-4D97-AF65-F5344CB8AC3E}">
        <p14:creationId xmlns:p14="http://schemas.microsoft.com/office/powerpoint/2010/main" val="983171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AE219-A56D-BE40-AEDD-AE88B371F4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00" t="13999" r="400" b="7467"/>
          <a:stretch/>
        </p:blipFill>
        <p:spPr>
          <a:xfrm>
            <a:off x="2521818" y="542465"/>
            <a:ext cx="9213388" cy="5773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F5DB87-F322-2C49-9483-9D2E694545D1}"/>
              </a:ext>
            </a:extLst>
          </p:cNvPr>
          <p:cNvSpPr txBox="1"/>
          <p:nvPr/>
        </p:nvSpPr>
        <p:spPr>
          <a:xfrm>
            <a:off x="5380078" y="3753285"/>
            <a:ext cx="8399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100" b="1" dirty="0">
                <a:solidFill>
                  <a:srgbClr val="FF0000"/>
                </a:solidFill>
              </a:rPr>
              <a:t>2,161,300</a:t>
            </a:r>
          </a:p>
          <a:p>
            <a:pPr algn="ctr"/>
            <a:r>
              <a:rPr lang="en-DE" sz="1100" b="1" dirty="0">
                <a:solidFill>
                  <a:srgbClr val="FF0000"/>
                </a:solidFill>
              </a:rPr>
              <a:t>9</a:t>
            </a:r>
          </a:p>
        </p:txBody>
      </p:sp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B76BFA8-A5CC-7541-B010-B98CDA615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18" y="952777"/>
            <a:ext cx="1471300" cy="34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911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{130B71D4-847F-1B49-BC54-5FC48D116DF3}tf10001123</Template>
  <TotalTime>758</TotalTime>
  <Words>651</Words>
  <Application>Microsoft Macintosh PowerPoint</Application>
  <PresentationFormat>Widescreen</PresentationFormat>
  <Paragraphs>252</Paragraphs>
  <Slides>14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Courier New</vt:lpstr>
      <vt:lpstr>Gill Sans</vt:lpstr>
      <vt:lpstr>Gill Sans MT</vt:lpstr>
      <vt:lpstr>Wingdings</vt:lpstr>
      <vt:lpstr>Wingdings 2</vt:lpstr>
      <vt:lpstr>Dividend</vt:lpstr>
      <vt:lpstr>Real Estate Prices in King County 2014 – 2015</vt:lpstr>
      <vt:lpstr>Research questiones</vt:lpstr>
      <vt:lpstr>The data base</vt:lpstr>
      <vt:lpstr>Initial assumptions</vt:lpstr>
      <vt:lpstr>Data processing pipeline</vt:lpstr>
      <vt:lpstr>Selected features (Final model)</vt:lpstr>
      <vt:lpstr>Findings</vt:lpstr>
      <vt:lpstr>Revisiting initial assumptions</vt:lpstr>
      <vt:lpstr>PowerPoint Presentation</vt:lpstr>
      <vt:lpstr>Possible improvements </vt:lpstr>
      <vt:lpstr>Thanks!</vt:lpstr>
      <vt:lpstr>The grade feature</vt:lpstr>
      <vt:lpstr>The bathroom feature</vt:lpstr>
      <vt:lpstr>The waterfront feature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Prices in King County 2014 – 2015</dc:title>
  <dc:creator>odelee.a@gmail.com</dc:creator>
  <cp:lastModifiedBy>odelee.a@gmail.com</cp:lastModifiedBy>
  <cp:revision>25</cp:revision>
  <dcterms:created xsi:type="dcterms:W3CDTF">2022-02-10T10:54:47Z</dcterms:created>
  <dcterms:modified xsi:type="dcterms:W3CDTF">2022-02-11T10:58:47Z</dcterms:modified>
</cp:coreProperties>
</file>

<file path=docProps/thumbnail.jpeg>
</file>